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7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86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8812-9370-41FD-B6B1-44226B8EB609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4FE1-846B-4858-80A9-F49CE50963D4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8812-9370-41FD-B6B1-44226B8EB609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4FE1-846B-4858-80A9-F49CE50963D4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8812-9370-41FD-B6B1-44226B8EB609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4FE1-846B-4858-80A9-F49CE50963D4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8812-9370-41FD-B6B1-44226B8EB609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4FE1-846B-4858-80A9-F49CE50963D4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8812-9370-41FD-B6B1-44226B8EB609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4FE1-846B-4858-80A9-F49CE50963D4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8812-9370-41FD-B6B1-44226B8EB609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4FE1-846B-4858-80A9-F49CE50963D4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8812-9370-41FD-B6B1-44226B8EB609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4FE1-846B-4858-80A9-F49CE50963D4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8812-9370-41FD-B6B1-44226B8EB609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4FE1-846B-4858-80A9-F49CE50963D4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8812-9370-41FD-B6B1-44226B8EB609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4FE1-846B-4858-80A9-F49CE50963D4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8812-9370-41FD-B6B1-44226B8EB609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4FE1-846B-4858-80A9-F49CE50963D4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8812-9370-41FD-B6B1-44226B8EB609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4FE1-846B-4858-80A9-F49CE50963D4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68812-9370-41FD-B6B1-44226B8EB609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C4FE1-846B-4858-80A9-F49CE50963D4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496" y="116632"/>
            <a:ext cx="9012632" cy="6210842"/>
            <a:chOff x="35496" y="116632"/>
            <a:chExt cx="9012632" cy="6210842"/>
          </a:xfrm>
        </p:grpSpPr>
        <p:sp>
          <p:nvSpPr>
            <p:cNvPr id="3" name="Rectangle 2"/>
            <p:cNvSpPr/>
            <p:nvPr/>
          </p:nvSpPr>
          <p:spPr>
            <a:xfrm>
              <a:off x="2843808" y="746322"/>
              <a:ext cx="2808312" cy="88247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95000">
                  <a:srgbClr val="C4D6EB"/>
                </a:gs>
                <a:gs pos="100000">
                  <a:srgbClr val="FFEBFA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latin typeface="Bauhaus 93" panose="04030905020B02020C02" pitchFamily="82" charset="0"/>
                </a:rPr>
                <a:t>Pre</a:t>
              </a:r>
              <a:r>
                <a:rPr lang="fr-FR" sz="3200" b="1" dirty="0" err="1" smtClean="0">
                  <a:latin typeface="Bauhaus 93" panose="04030905020B02020C02" pitchFamily="82" charset="0"/>
                </a:rPr>
                <a:t>miè</a:t>
              </a:r>
              <a:r>
                <a:rPr lang="en-US" sz="3200" b="1" dirty="0" smtClean="0">
                  <a:latin typeface="Bauhaus 93" panose="04030905020B02020C02" pitchFamily="82" charset="0"/>
                </a:rPr>
                <a:t>res</a:t>
              </a:r>
            </a:p>
            <a:p>
              <a:pPr algn="ctr"/>
              <a:r>
                <a:rPr lang="fr-FR" sz="3200" b="1" dirty="0" smtClean="0">
                  <a:latin typeface="Bauhaus 93" panose="04030905020B02020C02" pitchFamily="82" charset="0"/>
                </a:rPr>
                <a:t>Années</a:t>
              </a:r>
              <a:endParaRPr lang="en-US" sz="3200" b="1" dirty="0">
                <a:latin typeface="Bauhaus 93" panose="04030905020B02020C02" pitchFamily="82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35496" y="188639"/>
              <a:ext cx="1331640" cy="371569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0">
                  <a:srgbClr val="9CB86E"/>
                </a:gs>
                <a:gs pos="86000">
                  <a:srgbClr val="156B13"/>
                </a:gs>
                <a:gs pos="67000">
                  <a:srgbClr val="156B13"/>
                </a:gs>
                <a:gs pos="50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i="1" dirty="0" smtClean="0">
                  <a:latin typeface="Berlin Sans FB Demi" panose="020E0802020502020306" pitchFamily="34" charset="0"/>
                </a:rPr>
                <a:t>Les</a:t>
              </a:r>
              <a:endParaRPr lang="en-US" sz="4800" i="1" dirty="0">
                <a:latin typeface="Berlin Sans FB Demi" panose="020E0802020502020306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21223841">
              <a:off x="470814" y="4019150"/>
              <a:ext cx="2229247" cy="2308324"/>
            </a:xfrm>
            <a:prstGeom prst="rect">
              <a:avLst/>
            </a:prstGeom>
            <a:solidFill>
              <a:srgbClr val="33993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i="1" dirty="0" smtClean="0">
                  <a:latin typeface="Arial Narrow" panose="020B0606020202030204" pitchFamily="34" charset="0"/>
                </a:rPr>
                <a:t>Les enfants sont très influençables. Ils tendent à faire ce qu’ils voient,   entendent et vivent. C’est pendant les sept premières années de l’existence que se forment  les habitudes fondamentales de toute la vie,  </a:t>
              </a:r>
              <a:endParaRPr lang="en-US" sz="1600" i="1" dirty="0">
                <a:latin typeface="Arial Narrow" panose="020B060602020203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516216" y="116632"/>
              <a:ext cx="2531912" cy="30777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  <a:latin typeface="Bodoni MT Black" panose="02070A03080606020203" pitchFamily="18" charset="0"/>
                </a:rPr>
                <a:t>Division Interaméricaine </a:t>
              </a:r>
              <a:endParaRPr lang="en-US" sz="1400" b="1" dirty="0">
                <a:solidFill>
                  <a:schemeClr val="bg1"/>
                </a:solidFill>
                <a:latin typeface="Bodoni MT Black" panose="02070A03080606020203" pitchFamily="18" charset="0"/>
              </a:endParaRPr>
            </a:p>
          </p:txBody>
        </p:sp>
        <p:sp>
          <p:nvSpPr>
            <p:cNvPr id="7" name="Parallelogram 6"/>
            <p:cNvSpPr/>
            <p:nvPr/>
          </p:nvSpPr>
          <p:spPr>
            <a:xfrm rot="11008278">
              <a:off x="1793822" y="908916"/>
              <a:ext cx="738121" cy="914400"/>
            </a:xfrm>
            <a:prstGeom prst="parallelogram">
              <a:avLst>
                <a:gd name="adj" fmla="val 37970"/>
              </a:avLst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23728" y="2269321"/>
              <a:ext cx="5267789" cy="1015663"/>
            </a:xfrm>
            <a:prstGeom prst="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6000" dirty="0" smtClean="0">
                  <a:solidFill>
                    <a:schemeClr val="bg1"/>
                  </a:solidFill>
                  <a:latin typeface="Blackadder ITC" panose="04020505051007020D02" pitchFamily="82" charset="0"/>
                </a:rPr>
                <a:t>Formation Certifiée</a:t>
              </a:r>
              <a:endParaRPr lang="en-US" sz="6000" dirty="0">
                <a:solidFill>
                  <a:schemeClr val="bg1"/>
                </a:solidFill>
                <a:latin typeface="Blackadder ITC" panose="04020505051007020D02" pitchFamily="82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59832" y="3212976"/>
              <a:ext cx="4032448" cy="120032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1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1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 smtClean="0">
                  <a:solidFill>
                    <a:schemeClr val="bg1"/>
                  </a:solidFill>
                </a:rPr>
                <a:t>MINISTÈRE AUPRÈS DES ENFANTS </a:t>
              </a:r>
              <a:endParaRPr lang="en-US" sz="3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51720" y="404664"/>
            <a:ext cx="61206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Si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apprennent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prendre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confiance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très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tôt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les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feront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face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aux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deux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choses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suivantes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: à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l’âge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adulte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passeront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par un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processus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pénible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	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d’essais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et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d’erreurs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  	et/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pourront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jamais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couper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le “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cordon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ombilical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”.</a:t>
            </a:r>
            <a:endParaRPr lang="es-ES_tradnl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7" name="TextBox 6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16661" y="404664"/>
            <a:ext cx="639975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30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000" b="1" i="1" spc="300" dirty="0" smtClean="0">
                <a:latin typeface="+mj-lt"/>
                <a:cs typeface="Arial" pitchFamily="34" charset="0"/>
              </a:rPr>
              <a:t>Ne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prenez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pour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vos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enfants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aucune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décision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dont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ils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sont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capables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, </a:t>
            </a:r>
          </a:p>
          <a:p>
            <a:pPr algn="ctr"/>
            <a:r>
              <a:rPr lang="es-ES" sz="4000" b="1" i="1" spc="300" dirty="0" smtClean="0">
                <a:latin typeface="+mj-lt"/>
                <a:cs typeface="Arial" pitchFamily="34" charset="0"/>
              </a:rPr>
              <a:t>et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dont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ils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apprendraient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 de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ses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conséquences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7" name="TextBox 6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051720" y="620688"/>
            <a:ext cx="6048672" cy="5584686"/>
            <a:chOff x="1613949" y="828959"/>
            <a:chExt cx="6466284" cy="7507274"/>
          </a:xfrm>
        </p:grpSpPr>
        <p:sp>
          <p:nvSpPr>
            <p:cNvPr id="3" name="2 Rectángulo"/>
            <p:cNvSpPr/>
            <p:nvPr/>
          </p:nvSpPr>
          <p:spPr>
            <a:xfrm>
              <a:off x="5693866" y="7798381"/>
              <a:ext cx="1693551" cy="5378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es-ES" sz="2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165</a:t>
              </a:r>
              <a:endParaRPr lang="es-E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968266" y="3057642"/>
              <a:ext cx="6111967" cy="23582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Évaluez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si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vous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êtes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coupable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d’un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amour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asphyxiant</a:t>
              </a:r>
              <a:endParaRPr lang="es-ES" sz="36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613949" y="828959"/>
              <a:ext cx="1860164" cy="620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10" name="TextBox 9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67745" y="764704"/>
            <a:ext cx="583264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MX" sz="44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méthode</a:t>
            </a:r>
            <a:r>
              <a:rPr lang="es-MX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BEA de </a:t>
            </a:r>
            <a:r>
              <a:rPr lang="es-MX" sz="44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prise</a:t>
            </a:r>
            <a:r>
              <a:rPr lang="es-MX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44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décisions</a:t>
            </a:r>
            <a:endParaRPr lang="es-MX" sz="4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s-MX" sz="4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es-MX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Les </a:t>
            </a:r>
            <a:r>
              <a:rPr lang="es-MX" sz="4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MX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devraient</a:t>
            </a:r>
            <a:r>
              <a:rPr lang="es-MX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enseigner</a:t>
            </a:r>
            <a:r>
              <a:rPr lang="es-MX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4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4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méthode</a:t>
            </a:r>
            <a:r>
              <a:rPr lang="es-MX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4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prise</a:t>
            </a:r>
            <a:r>
              <a:rPr lang="es-MX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4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décisions</a:t>
            </a:r>
            <a:r>
              <a:rPr lang="es-MX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7" name="TextBox 6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286000" y="692696"/>
            <a:ext cx="55983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D’abord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enseigner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CHERCHER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l’information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nécessaire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arriver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à une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bonne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décision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r"/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Ensuite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ÉVALUER 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alternatives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peser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les pro et les con,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considérant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conséquences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r"/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Enfin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ACCEPTER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conséquences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ses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décisions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es-ES_tradnl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7" name="TextBox 6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39752" y="548680"/>
            <a:ext cx="5400600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8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Éviter</a:t>
            </a:r>
            <a:r>
              <a:rPr lang="es-MX" sz="3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8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extrêmes</a:t>
            </a:r>
            <a:endParaRPr lang="es-MX" sz="3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es-MX" sz="800" dirty="0" smtClean="0">
              <a:latin typeface="Arial" pitchFamily="34" charset="0"/>
              <a:cs typeface="Arial" pitchFamily="34" charset="0"/>
            </a:endParaRPr>
          </a:p>
          <a:p>
            <a:pPr marL="541338" algn="r"/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Les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se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trompent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quand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permettent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prennent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décisions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lesquelles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sont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assez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mûrs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quand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laissent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faire à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guise  par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crainte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perdre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amour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s’ils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imposent</a:t>
            </a:r>
            <a:r>
              <a:rPr lang="es-MX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des  limites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7" name="TextBox 6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 rot="10800000" flipH="1" flipV="1">
            <a:off x="2051720" y="277479"/>
            <a:ext cx="600795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Si les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font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confiance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laisser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prendre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décisions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n’apprendront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jamais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endosser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responsabilités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et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parviendront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non plus à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être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dignes</a:t>
            </a:r>
          </a:p>
          <a:p>
            <a:pPr algn="r"/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confiance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4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7" name="TextBox 6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67744" y="926718"/>
            <a:ext cx="56886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Apprendre</a:t>
            </a:r>
            <a:r>
              <a:rPr lang="es-MX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être</a:t>
            </a:r>
            <a:r>
              <a:rPr lang="es-MX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fiables</a:t>
            </a:r>
            <a:endParaRPr lang="es-MX" sz="3600" b="1" dirty="0" smtClean="0">
              <a:latin typeface="Arial" pitchFamily="34" charset="0"/>
              <a:cs typeface="Arial" pitchFamily="34" charset="0"/>
            </a:endParaRPr>
          </a:p>
          <a:p>
            <a:endParaRPr lang="es-MX" sz="3600" b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s-MX" sz="3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L’ </a:t>
            </a:r>
            <a:r>
              <a:rPr lang="es-MX" sz="3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élément</a:t>
            </a:r>
            <a:r>
              <a:rPr lang="es-MX" sz="3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le plus </a:t>
            </a:r>
            <a:r>
              <a:rPr lang="es-MX" sz="3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important</a:t>
            </a:r>
            <a:r>
              <a:rPr lang="es-MX" sz="3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d’un</a:t>
            </a:r>
            <a:r>
              <a:rPr lang="es-MX" sz="3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environnement</a:t>
            </a:r>
            <a:r>
              <a:rPr lang="es-MX" sz="3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fiable </a:t>
            </a:r>
            <a:r>
              <a:rPr lang="es-MX" sz="3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c’est</a:t>
            </a:r>
            <a:r>
              <a:rPr lang="es-MX" sz="3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les </a:t>
            </a:r>
            <a:r>
              <a:rPr lang="es-MX" sz="3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MX" sz="3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7" name="TextBox 6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051720" y="692696"/>
            <a:ext cx="5832648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Points</a:t>
            </a:r>
            <a:r>
              <a:rPr lang="es-MX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importants</a:t>
            </a:r>
            <a:r>
              <a:rPr lang="es-MX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être</a:t>
            </a:r>
            <a:r>
              <a:rPr lang="es-MX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MX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en </a:t>
            </a:r>
            <a:r>
              <a:rPr lang="es-MX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qui</a:t>
            </a:r>
            <a:r>
              <a:rPr lang="es-MX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ses</a:t>
            </a:r>
            <a:r>
              <a:rPr lang="es-MX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peuvent</a:t>
            </a:r>
            <a:r>
              <a:rPr lang="es-MX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se </a:t>
            </a:r>
            <a:r>
              <a:rPr lang="es-MX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confier</a:t>
            </a:r>
            <a:r>
              <a:rPr lang="es-MX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r"/>
            <a:endParaRPr lang="es-MX" sz="11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r">
              <a:buAutoNum type="arabicPeriod"/>
            </a:pP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Respectez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vos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promesses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r">
              <a:buAutoNum type="arabicPeriod"/>
            </a:pP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Protégez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et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soutenez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vos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r">
              <a:buAutoNum type="arabicPeriod"/>
            </a:pP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Ne les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trahissez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point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r">
              <a:buAutoNum type="arabicPeriod"/>
            </a:pP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Soyez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avocat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et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défenseur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r"/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Vivez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une vie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telle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que vos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se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sentent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fiers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avoir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comme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r"/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Cheminez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aux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côtés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 vos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dans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les </a:t>
            </a:r>
            <a:endParaRPr lang="es-MX" sz="2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r"/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moments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difficiles</a:t>
            </a:r>
            <a:r>
              <a:rPr lang="es-MX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2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95736" y="620688"/>
            <a:ext cx="5904656" cy="5584686"/>
            <a:chOff x="1613949" y="828959"/>
            <a:chExt cx="6466284" cy="7507274"/>
          </a:xfrm>
        </p:grpSpPr>
        <p:sp>
          <p:nvSpPr>
            <p:cNvPr id="3" name="2 Rectángulo"/>
            <p:cNvSpPr/>
            <p:nvPr/>
          </p:nvSpPr>
          <p:spPr>
            <a:xfrm>
              <a:off x="5004805" y="7798381"/>
              <a:ext cx="2523427" cy="5378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es-ES" sz="2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Pages</a:t>
              </a:r>
              <a:r>
                <a:rPr lang="es-ES" sz="2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170 et 171.</a:t>
              </a:r>
              <a:endParaRPr lang="es-E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968266" y="3057642"/>
              <a:ext cx="6111967" cy="1613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Quel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est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votre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degré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de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fiabilité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? </a:t>
              </a: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613949" y="828959"/>
              <a:ext cx="1860164" cy="620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10" name="TextBox 9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732240" y="548680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i="1" dirty="0" err="1" smtClean="0">
                <a:latin typeface="Birch Std" pitchFamily="66" charset="0"/>
              </a:rPr>
              <a:t>Chapitre</a:t>
            </a:r>
            <a:r>
              <a:rPr lang="es-MX" sz="3200" i="1" dirty="0" smtClean="0">
                <a:latin typeface="Birch Std" pitchFamily="66" charset="0"/>
              </a:rPr>
              <a:t> 12</a:t>
            </a:r>
            <a:endParaRPr lang="es-ES_tradnl" sz="3200" i="1" dirty="0">
              <a:latin typeface="Birch Std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238842" y="2420888"/>
            <a:ext cx="7581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“C” </a:t>
            </a:r>
            <a:r>
              <a:rPr lang="es-MX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pour</a:t>
            </a:r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MX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Confiance</a:t>
            </a:r>
            <a:endParaRPr lang="es-ES_tradnl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5496" y="6115943"/>
            <a:ext cx="9145016" cy="769441"/>
            <a:chOff x="35496" y="6115943"/>
            <a:chExt cx="9145016" cy="769441"/>
          </a:xfrm>
        </p:grpSpPr>
        <p:sp>
          <p:nvSpPr>
            <p:cNvPr id="5" name="TextBox 4"/>
            <p:cNvSpPr txBox="1"/>
            <p:nvPr/>
          </p:nvSpPr>
          <p:spPr>
            <a:xfrm>
              <a:off x="7144377" y="6361583"/>
              <a:ext cx="2036135" cy="26161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solidFill>
                    <a:schemeClr val="bg1"/>
                  </a:solidFill>
                  <a:latin typeface="Bodoni MT Black" panose="02070A03080606020203" pitchFamily="18" charset="0"/>
                </a:rPr>
                <a:t>Division Interaméricaine </a:t>
              </a:r>
              <a:endParaRPr lang="en-US" sz="1100" b="1" dirty="0">
                <a:solidFill>
                  <a:schemeClr val="bg1"/>
                </a:solidFill>
                <a:latin typeface="Bodoni MT Black" panose="02070A03080606020203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496" y="6115943"/>
              <a:ext cx="2232248" cy="769441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i="1" dirty="0" smtClean="0">
                  <a:solidFill>
                    <a:schemeClr val="bg1"/>
                  </a:solidFill>
                  <a:latin typeface="Blackadder ITC" panose="04020505051007020D02" pitchFamily="82" charset="0"/>
                </a:rPr>
                <a:t>Formation certifiée </a:t>
              </a:r>
            </a:p>
            <a:p>
              <a:pPr algn="ctr"/>
              <a:r>
                <a:rPr lang="fr-FR" sz="1200" dirty="0" smtClean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MINISTÈRE AUPRÈS DES ENFANTS</a:t>
              </a:r>
              <a:endParaRPr lang="en-US" sz="12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-36512" y="148762"/>
            <a:ext cx="1974645" cy="1486428"/>
            <a:chOff x="-36512" y="148762"/>
            <a:chExt cx="1974645" cy="1486428"/>
          </a:xfrm>
        </p:grpSpPr>
        <p:sp>
          <p:nvSpPr>
            <p:cNvPr id="8" name="Rectangle 7"/>
            <p:cNvSpPr/>
            <p:nvPr/>
          </p:nvSpPr>
          <p:spPr>
            <a:xfrm>
              <a:off x="539552" y="220770"/>
              <a:ext cx="1398581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5496" y="188640"/>
              <a:ext cx="648154" cy="144655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3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3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36512" y="148762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55776" y="404664"/>
            <a:ext cx="5616624" cy="657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En </a:t>
            </a:r>
            <a:r>
              <a:rPr lang="es-MX" sz="32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résumé</a:t>
            </a:r>
            <a:endParaRPr lang="es-MX" sz="3200" dirty="0" smtClean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MX" sz="11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Remplissez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coupes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d’amour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 vos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avec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tant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d’amour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qu’elles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en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débordent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et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verrez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vos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répondre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avec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amour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parce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qu’ils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auront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reçu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suffisamment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d’attention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de 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respect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d’acceptation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de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pardon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et de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confiance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assez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en </a:t>
            </a:r>
            <a:r>
              <a:rPr lang="es-MX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partager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L’AMOUR engendre L’AMOUR!</a:t>
            </a:r>
          </a:p>
          <a:p>
            <a:pPr algn="ctr"/>
            <a:endParaRPr lang="es-ES_tradnl" sz="3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7" name="TextBox 6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95736" y="620688"/>
            <a:ext cx="5904656" cy="5584686"/>
            <a:chOff x="1613949" y="828959"/>
            <a:chExt cx="6466284" cy="7507274"/>
          </a:xfrm>
        </p:grpSpPr>
        <p:sp>
          <p:nvSpPr>
            <p:cNvPr id="3" name="2 Rectángulo"/>
            <p:cNvSpPr/>
            <p:nvPr/>
          </p:nvSpPr>
          <p:spPr>
            <a:xfrm>
              <a:off x="5004805" y="7798381"/>
              <a:ext cx="2523427" cy="5378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es-ES" sz="2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174</a:t>
              </a:r>
              <a:endParaRPr lang="es-E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968266" y="3057642"/>
              <a:ext cx="6111967" cy="1613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Principes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à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appliquer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au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sein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de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votre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famille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.  </a:t>
              </a: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613949" y="828959"/>
              <a:ext cx="1860164" cy="620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10" name="TextBox 9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23728" y="54868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i="1" dirty="0" err="1" smtClean="0">
                <a:latin typeface="Birch Std" pitchFamily="66" charset="0"/>
              </a:rPr>
              <a:t>Chapître</a:t>
            </a:r>
            <a:r>
              <a:rPr lang="es-MX" sz="3200" i="1" dirty="0" smtClean="0">
                <a:latin typeface="Birch Std" pitchFamily="66" charset="0"/>
              </a:rPr>
              <a:t> 12</a:t>
            </a:r>
            <a:endParaRPr lang="es-ES_tradnl" sz="3200" i="1" dirty="0">
              <a:latin typeface="Birch Std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47664" y="2420888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“C” </a:t>
            </a:r>
            <a:r>
              <a:rPr lang="es-MX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pour</a:t>
            </a:r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MX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Confiance</a:t>
            </a:r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s-ES_tradnl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23728" y="620688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/>
          </a:p>
        </p:txBody>
      </p:sp>
      <p:sp>
        <p:nvSpPr>
          <p:cNvPr id="3" name="2 CuadroTexto"/>
          <p:cNvSpPr txBox="1"/>
          <p:nvPr/>
        </p:nvSpPr>
        <p:spPr>
          <a:xfrm>
            <a:off x="2627784" y="920909"/>
            <a:ext cx="54726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rgbClr val="002060"/>
                </a:solidFill>
              </a:rPr>
              <a:t>La </a:t>
            </a:r>
            <a:r>
              <a:rPr lang="es-MX" sz="3600" dirty="0" err="1" smtClean="0">
                <a:solidFill>
                  <a:srgbClr val="002060"/>
                </a:solidFill>
              </a:rPr>
              <a:t>confiance</a:t>
            </a:r>
            <a:r>
              <a:rPr lang="es-MX" sz="3600" dirty="0" smtClean="0">
                <a:solidFill>
                  <a:srgbClr val="002060"/>
                </a:solidFill>
              </a:rPr>
              <a:t> </a:t>
            </a:r>
            <a:r>
              <a:rPr lang="es-MX" sz="3600" dirty="0" err="1" smtClean="0">
                <a:solidFill>
                  <a:srgbClr val="002060"/>
                </a:solidFill>
              </a:rPr>
              <a:t>est</a:t>
            </a:r>
            <a:r>
              <a:rPr lang="es-MX" sz="3600" dirty="0" smtClean="0">
                <a:solidFill>
                  <a:srgbClr val="002060"/>
                </a:solidFill>
              </a:rPr>
              <a:t> un </a:t>
            </a:r>
            <a:r>
              <a:rPr lang="es-MX" sz="3600" dirty="0" err="1" smtClean="0">
                <a:solidFill>
                  <a:srgbClr val="002060"/>
                </a:solidFill>
              </a:rPr>
              <a:t>élément</a:t>
            </a:r>
            <a:r>
              <a:rPr lang="es-MX" sz="3600" dirty="0" smtClean="0">
                <a:solidFill>
                  <a:srgbClr val="002060"/>
                </a:solidFill>
              </a:rPr>
              <a:t> vital </a:t>
            </a:r>
            <a:r>
              <a:rPr lang="es-MX" sz="3600" dirty="0" err="1" smtClean="0">
                <a:solidFill>
                  <a:srgbClr val="002060"/>
                </a:solidFill>
              </a:rPr>
              <a:t>dans</a:t>
            </a:r>
            <a:r>
              <a:rPr lang="es-MX" sz="3600" dirty="0" smtClean="0">
                <a:solidFill>
                  <a:srgbClr val="002060"/>
                </a:solidFill>
              </a:rPr>
              <a:t> une </a:t>
            </a:r>
            <a:r>
              <a:rPr lang="es-MX" sz="3600" dirty="0" err="1" smtClean="0">
                <a:solidFill>
                  <a:srgbClr val="002060"/>
                </a:solidFill>
              </a:rPr>
              <a:t>relation</a:t>
            </a:r>
            <a:r>
              <a:rPr lang="es-MX" sz="3600" dirty="0" smtClean="0">
                <a:solidFill>
                  <a:srgbClr val="002060"/>
                </a:solidFill>
              </a:rPr>
              <a:t> </a:t>
            </a:r>
            <a:r>
              <a:rPr lang="es-MX" sz="3600" dirty="0" err="1" smtClean="0">
                <a:solidFill>
                  <a:srgbClr val="002060"/>
                </a:solidFill>
              </a:rPr>
              <a:t>saine</a:t>
            </a:r>
            <a:r>
              <a:rPr lang="es-MX" sz="3600" dirty="0" smtClean="0">
                <a:solidFill>
                  <a:srgbClr val="002060"/>
                </a:solidFill>
              </a:rPr>
              <a:t> entre </a:t>
            </a:r>
            <a:r>
              <a:rPr lang="es-MX" sz="3600" dirty="0" err="1" smtClean="0">
                <a:solidFill>
                  <a:srgbClr val="002060"/>
                </a:solidFill>
              </a:rPr>
              <a:t>parents</a:t>
            </a:r>
            <a:r>
              <a:rPr lang="es-MX" sz="3600" dirty="0" smtClean="0">
                <a:solidFill>
                  <a:srgbClr val="002060"/>
                </a:solidFill>
              </a:rPr>
              <a:t> et </a:t>
            </a:r>
            <a:r>
              <a:rPr lang="es-MX" sz="3600" dirty="0" err="1" smtClean="0">
                <a:solidFill>
                  <a:srgbClr val="002060"/>
                </a:solidFill>
              </a:rPr>
              <a:t>enfants</a:t>
            </a:r>
            <a:r>
              <a:rPr lang="es-MX" sz="3600" dirty="0" smtClean="0">
                <a:solidFill>
                  <a:srgbClr val="002060"/>
                </a:solidFill>
              </a:rPr>
              <a:t>. Elle </a:t>
            </a:r>
            <a:r>
              <a:rPr lang="es-MX" sz="3600" dirty="0" err="1" smtClean="0">
                <a:solidFill>
                  <a:srgbClr val="002060"/>
                </a:solidFill>
              </a:rPr>
              <a:t>s’établit</a:t>
            </a:r>
            <a:r>
              <a:rPr lang="es-MX" sz="3600" dirty="0" smtClean="0">
                <a:solidFill>
                  <a:srgbClr val="002060"/>
                </a:solidFill>
              </a:rPr>
              <a:t> </a:t>
            </a:r>
            <a:r>
              <a:rPr lang="es-MX" sz="3600" dirty="0" err="1" smtClean="0">
                <a:solidFill>
                  <a:srgbClr val="002060"/>
                </a:solidFill>
              </a:rPr>
              <a:t>durant</a:t>
            </a:r>
            <a:r>
              <a:rPr lang="es-MX" sz="3600" dirty="0" smtClean="0">
                <a:solidFill>
                  <a:srgbClr val="002060"/>
                </a:solidFill>
              </a:rPr>
              <a:t> les </a:t>
            </a:r>
            <a:r>
              <a:rPr lang="es-MX" sz="3600" dirty="0" err="1" smtClean="0">
                <a:solidFill>
                  <a:srgbClr val="002060"/>
                </a:solidFill>
              </a:rPr>
              <a:t>premiers</a:t>
            </a:r>
            <a:r>
              <a:rPr lang="es-MX" sz="3600" dirty="0" smtClean="0">
                <a:solidFill>
                  <a:srgbClr val="002060"/>
                </a:solidFill>
              </a:rPr>
              <a:t> dix-</a:t>
            </a:r>
            <a:r>
              <a:rPr lang="es-MX" sz="3600" dirty="0" err="1" smtClean="0">
                <a:solidFill>
                  <a:srgbClr val="002060"/>
                </a:solidFill>
              </a:rPr>
              <a:t>huit</a:t>
            </a:r>
            <a:r>
              <a:rPr lang="es-MX" sz="3600" dirty="0" smtClean="0">
                <a:solidFill>
                  <a:srgbClr val="002060"/>
                </a:solidFill>
              </a:rPr>
              <a:t> </a:t>
            </a:r>
            <a:r>
              <a:rPr lang="es-MX" sz="3600" dirty="0" err="1" smtClean="0">
                <a:solidFill>
                  <a:srgbClr val="002060"/>
                </a:solidFill>
              </a:rPr>
              <a:t>mois</a:t>
            </a:r>
            <a:r>
              <a:rPr lang="es-MX" sz="3600" dirty="0" smtClean="0">
                <a:solidFill>
                  <a:srgbClr val="002060"/>
                </a:solidFill>
              </a:rPr>
              <a:t> de la vie. La </a:t>
            </a:r>
            <a:r>
              <a:rPr lang="es-MX" sz="3600" dirty="0" err="1" smtClean="0">
                <a:solidFill>
                  <a:srgbClr val="002060"/>
                </a:solidFill>
              </a:rPr>
              <a:t>confiance</a:t>
            </a:r>
            <a:r>
              <a:rPr lang="es-MX" sz="3600" dirty="0" smtClean="0">
                <a:solidFill>
                  <a:srgbClr val="002060"/>
                </a:solidFill>
              </a:rPr>
              <a:t> </a:t>
            </a:r>
            <a:r>
              <a:rPr lang="es-MX" sz="3600" dirty="0" err="1" smtClean="0">
                <a:solidFill>
                  <a:srgbClr val="002060"/>
                </a:solidFill>
              </a:rPr>
              <a:t>croit</a:t>
            </a:r>
            <a:r>
              <a:rPr lang="es-MX" sz="3600" dirty="0" smtClean="0">
                <a:solidFill>
                  <a:srgbClr val="002060"/>
                </a:solidFill>
              </a:rPr>
              <a:t> à mesure que les </a:t>
            </a:r>
            <a:r>
              <a:rPr lang="es-MX" sz="3600" dirty="0" err="1" smtClean="0">
                <a:solidFill>
                  <a:srgbClr val="002060"/>
                </a:solidFill>
              </a:rPr>
              <a:t>enfants</a:t>
            </a:r>
            <a:r>
              <a:rPr lang="es-MX" sz="3600" dirty="0" smtClean="0">
                <a:solidFill>
                  <a:srgbClr val="002060"/>
                </a:solidFill>
              </a:rPr>
              <a:t> se </a:t>
            </a:r>
            <a:r>
              <a:rPr lang="es-MX" sz="3600" dirty="0" err="1" smtClean="0">
                <a:solidFill>
                  <a:srgbClr val="002060"/>
                </a:solidFill>
              </a:rPr>
              <a:t>sentent</a:t>
            </a:r>
            <a:r>
              <a:rPr lang="es-MX" sz="3600" dirty="0" smtClean="0">
                <a:solidFill>
                  <a:srgbClr val="002060"/>
                </a:solidFill>
              </a:rPr>
              <a:t> en </a:t>
            </a:r>
            <a:r>
              <a:rPr lang="es-MX" sz="3600" dirty="0" err="1" smtClean="0">
                <a:solidFill>
                  <a:srgbClr val="002060"/>
                </a:solidFill>
              </a:rPr>
              <a:t>sécurité</a:t>
            </a:r>
            <a:r>
              <a:rPr lang="es-MX" sz="3600" dirty="0" smtClean="0">
                <a:solidFill>
                  <a:srgbClr val="002060"/>
                </a:solidFill>
              </a:rPr>
              <a:t>.</a:t>
            </a:r>
            <a:endParaRPr lang="es-ES_tradnl" sz="3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95736" y="764704"/>
            <a:ext cx="604867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Deux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aspects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 la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confiance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importants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dans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formation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dfes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:</a:t>
            </a:r>
          </a:p>
          <a:p>
            <a:pPr>
              <a:buFontTx/>
              <a:buChar char="-"/>
            </a:pP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D’abord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nécessaire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que les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croient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prendront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décisions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appropriées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selon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âge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1076325" indent="-363538">
              <a:buFontTx/>
              <a:buChar char="-"/>
            </a:pP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Ensuite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les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doivent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être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fiables, et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enseigner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à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être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dignes </a:t>
            </a:r>
            <a:r>
              <a:rPr lang="es-MX" sz="3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es-MX" sz="3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confiance</a:t>
            </a:r>
            <a:r>
              <a:rPr lang="es-MX" sz="3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7" name="TextBox 6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123728" y="880259"/>
            <a:ext cx="597666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Apprendre</a:t>
            </a:r>
            <a:r>
              <a:rPr lang="es-MX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à se </a:t>
            </a:r>
            <a:r>
              <a:rPr lang="es-MX" sz="40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confier</a:t>
            </a:r>
            <a:r>
              <a:rPr lang="es-MX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en vos </a:t>
            </a:r>
            <a:r>
              <a:rPr lang="es-MX" sz="40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enfants</a:t>
            </a:r>
            <a:endParaRPr lang="es-MX" sz="40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MX" sz="28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confiance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vitale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à la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croissance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saine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l’identité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propre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 vos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Pendant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premières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années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répondrez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tous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besoins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et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s’en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sentirons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valorisés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endParaRPr lang="es-ES_tradnl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39752" y="332656"/>
            <a:ext cx="568863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savent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aimerez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et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prendrez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soins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d’eux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dans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toutes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circonstances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Plus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tard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iront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à la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recherche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limites et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c’est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alors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devez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permettre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prendre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décisions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Ce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faisant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se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sentiront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importants</a:t>
            </a:r>
            <a:r>
              <a:rPr lang="es-MX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es-ES_tradnl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7" name="TextBox 6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67744" y="692696"/>
            <a:ext cx="561662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dirty="0" err="1" smtClean="0">
                <a:solidFill>
                  <a:srgbClr val="002060"/>
                </a:solidFill>
              </a:rPr>
              <a:t>Quand</a:t>
            </a:r>
            <a:r>
              <a:rPr lang="es-MX" sz="3200" dirty="0" smtClean="0">
                <a:solidFill>
                  <a:srgbClr val="002060"/>
                </a:solidFill>
              </a:rPr>
              <a:t> les </a:t>
            </a:r>
            <a:r>
              <a:rPr lang="es-MX" sz="3200" dirty="0" err="1" smtClean="0">
                <a:solidFill>
                  <a:srgbClr val="002060"/>
                </a:solidFill>
              </a:rPr>
              <a:t>enfants</a:t>
            </a:r>
            <a:r>
              <a:rPr lang="es-MX" sz="3200" dirty="0" smtClean="0">
                <a:solidFill>
                  <a:srgbClr val="002060"/>
                </a:solidFill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</a:rPr>
              <a:t>savent</a:t>
            </a:r>
            <a:r>
              <a:rPr lang="es-MX" sz="3200" dirty="0" smtClean="0">
                <a:solidFill>
                  <a:srgbClr val="002060"/>
                </a:solidFill>
              </a:rPr>
              <a:t> que </a:t>
            </a:r>
            <a:r>
              <a:rPr lang="es-MX" sz="3200" dirty="0" err="1" smtClean="0">
                <a:solidFill>
                  <a:srgbClr val="002060"/>
                </a:solidFill>
              </a:rPr>
              <a:t>d’autres</a:t>
            </a:r>
            <a:r>
              <a:rPr lang="es-MX" sz="3200" dirty="0" smtClean="0">
                <a:solidFill>
                  <a:srgbClr val="002060"/>
                </a:solidFill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</a:rPr>
              <a:t>personnes</a:t>
            </a:r>
            <a:r>
              <a:rPr lang="es-MX" sz="3200" dirty="0" smtClean="0">
                <a:solidFill>
                  <a:srgbClr val="002060"/>
                </a:solidFill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</a:rPr>
              <a:t>leur</a:t>
            </a:r>
            <a:r>
              <a:rPr lang="es-MX" sz="3200" dirty="0" smtClean="0">
                <a:solidFill>
                  <a:srgbClr val="002060"/>
                </a:solidFill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</a:rPr>
              <a:t>font</a:t>
            </a:r>
            <a:r>
              <a:rPr lang="es-MX" sz="3200" dirty="0" smtClean="0">
                <a:solidFill>
                  <a:srgbClr val="002060"/>
                </a:solidFill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</a:rPr>
              <a:t>confíance</a:t>
            </a:r>
            <a:r>
              <a:rPr lang="es-MX" sz="3200" dirty="0" smtClean="0">
                <a:solidFill>
                  <a:srgbClr val="002060"/>
                </a:solidFill>
              </a:rPr>
              <a:t>, </a:t>
            </a:r>
            <a:r>
              <a:rPr lang="es-MX" sz="3200" dirty="0" err="1" smtClean="0">
                <a:solidFill>
                  <a:srgbClr val="002060"/>
                </a:solidFill>
              </a:rPr>
              <a:t>ils</a:t>
            </a:r>
            <a:r>
              <a:rPr lang="es-MX" sz="3200" dirty="0" smtClean="0">
                <a:solidFill>
                  <a:srgbClr val="002060"/>
                </a:solidFill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</a:rPr>
              <a:t>tendront</a:t>
            </a:r>
            <a:r>
              <a:rPr lang="es-MX" sz="3200" dirty="0" smtClean="0">
                <a:solidFill>
                  <a:srgbClr val="002060"/>
                </a:solidFill>
              </a:rPr>
              <a:t> à se  </a:t>
            </a:r>
            <a:r>
              <a:rPr lang="es-MX" sz="3200" b="1" dirty="0" err="1" smtClean="0">
                <a:solidFill>
                  <a:srgbClr val="002060"/>
                </a:solidFill>
              </a:rPr>
              <a:t>confier</a:t>
            </a:r>
            <a:r>
              <a:rPr lang="es-MX" sz="3200" dirty="0" smtClean="0">
                <a:solidFill>
                  <a:srgbClr val="002060"/>
                </a:solidFill>
              </a:rPr>
              <a:t> en </a:t>
            </a:r>
            <a:r>
              <a:rPr lang="es-MX" sz="3200" dirty="0" err="1" smtClean="0">
                <a:solidFill>
                  <a:srgbClr val="002060"/>
                </a:solidFill>
              </a:rPr>
              <a:t>eux-mêmes</a:t>
            </a:r>
            <a:r>
              <a:rPr lang="es-MX" sz="3200" dirty="0" smtClean="0">
                <a:solidFill>
                  <a:srgbClr val="002060"/>
                </a:solidFill>
              </a:rPr>
              <a:t>.</a:t>
            </a:r>
          </a:p>
          <a:p>
            <a:pPr algn="r"/>
            <a:endParaRPr lang="es-MX" sz="3200" dirty="0" smtClean="0">
              <a:solidFill>
                <a:srgbClr val="002060"/>
              </a:solidFill>
            </a:endParaRPr>
          </a:p>
          <a:p>
            <a:pPr algn="r"/>
            <a:r>
              <a:rPr lang="es-MX" sz="3200" dirty="0" smtClean="0">
                <a:solidFill>
                  <a:srgbClr val="002060"/>
                </a:solidFill>
              </a:rPr>
              <a:t>À mesure </a:t>
            </a:r>
            <a:r>
              <a:rPr lang="es-MX" sz="3200" dirty="0" err="1" smtClean="0">
                <a:solidFill>
                  <a:srgbClr val="002060"/>
                </a:solidFill>
              </a:rPr>
              <a:t>qu’ils</a:t>
            </a:r>
            <a:r>
              <a:rPr lang="es-MX" sz="3200" dirty="0" smtClean="0">
                <a:solidFill>
                  <a:srgbClr val="002060"/>
                </a:solidFill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</a:rPr>
              <a:t>essaient</a:t>
            </a:r>
            <a:r>
              <a:rPr lang="es-MX" sz="3200" dirty="0" smtClean="0">
                <a:solidFill>
                  <a:srgbClr val="002060"/>
                </a:solidFill>
              </a:rPr>
              <a:t> et </a:t>
            </a:r>
            <a:r>
              <a:rPr lang="es-MX" sz="3200" dirty="0" err="1" smtClean="0">
                <a:solidFill>
                  <a:srgbClr val="002060"/>
                </a:solidFill>
              </a:rPr>
              <a:t>réussissent</a:t>
            </a:r>
            <a:r>
              <a:rPr lang="es-MX" sz="3200" dirty="0" smtClean="0">
                <a:solidFill>
                  <a:srgbClr val="002060"/>
                </a:solidFill>
              </a:rPr>
              <a:t>, </a:t>
            </a:r>
            <a:r>
              <a:rPr lang="es-MX" sz="3200" dirty="0" err="1" smtClean="0">
                <a:solidFill>
                  <a:srgbClr val="002060"/>
                </a:solidFill>
              </a:rPr>
              <a:t>leur</a:t>
            </a:r>
            <a:r>
              <a:rPr lang="es-MX" sz="3200" dirty="0" smtClean="0">
                <a:solidFill>
                  <a:srgbClr val="002060"/>
                </a:solidFill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</a:rPr>
              <a:t>confiance</a:t>
            </a:r>
            <a:r>
              <a:rPr lang="es-MX" sz="3200" dirty="0" smtClean="0">
                <a:solidFill>
                  <a:srgbClr val="002060"/>
                </a:solidFill>
              </a:rPr>
              <a:t> en </a:t>
            </a:r>
            <a:r>
              <a:rPr lang="es-MX" sz="3200" dirty="0" err="1" smtClean="0">
                <a:solidFill>
                  <a:srgbClr val="002060"/>
                </a:solidFill>
              </a:rPr>
              <a:t>soi</a:t>
            </a:r>
            <a:r>
              <a:rPr lang="es-MX" sz="3200" dirty="0" smtClean="0">
                <a:solidFill>
                  <a:srgbClr val="002060"/>
                </a:solidFill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</a:rPr>
              <a:t>grandit</a:t>
            </a:r>
            <a:r>
              <a:rPr lang="es-MX" sz="3200" dirty="0" smtClean="0">
                <a:solidFill>
                  <a:srgbClr val="002060"/>
                </a:solidFill>
              </a:rPr>
              <a:t>. Cela les </a:t>
            </a:r>
            <a:r>
              <a:rPr lang="es-MX" sz="3200" dirty="0" err="1" smtClean="0">
                <a:solidFill>
                  <a:srgbClr val="002060"/>
                </a:solidFill>
              </a:rPr>
              <a:t>conduira</a:t>
            </a:r>
            <a:r>
              <a:rPr lang="es-MX" sz="3200" dirty="0" smtClean="0">
                <a:solidFill>
                  <a:srgbClr val="002060"/>
                </a:solidFill>
              </a:rPr>
              <a:t> à </a:t>
            </a:r>
            <a:r>
              <a:rPr lang="es-MX" sz="3200" dirty="0" err="1" smtClean="0">
                <a:solidFill>
                  <a:srgbClr val="002060"/>
                </a:solidFill>
              </a:rPr>
              <a:t>intenter</a:t>
            </a:r>
            <a:r>
              <a:rPr lang="es-MX" sz="3200" dirty="0" smtClean="0">
                <a:solidFill>
                  <a:srgbClr val="002060"/>
                </a:solidFill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</a:rPr>
              <a:t>davantage</a:t>
            </a:r>
            <a:r>
              <a:rPr lang="es-MX" sz="3200" dirty="0" smtClean="0">
                <a:solidFill>
                  <a:srgbClr val="002060"/>
                </a:solidFill>
              </a:rPr>
              <a:t> et plus </a:t>
            </a:r>
            <a:r>
              <a:rPr lang="es-MX" sz="3200" dirty="0" err="1" smtClean="0">
                <a:solidFill>
                  <a:srgbClr val="002060"/>
                </a:solidFill>
              </a:rPr>
              <a:t>ils</a:t>
            </a:r>
            <a:r>
              <a:rPr lang="es-MX" sz="3200" dirty="0" smtClean="0">
                <a:solidFill>
                  <a:srgbClr val="002060"/>
                </a:solidFill>
              </a:rPr>
              <a:t> le </a:t>
            </a:r>
            <a:r>
              <a:rPr lang="es-MX" sz="3200" dirty="0" err="1" smtClean="0">
                <a:solidFill>
                  <a:srgbClr val="002060"/>
                </a:solidFill>
              </a:rPr>
              <a:t>font</a:t>
            </a:r>
            <a:r>
              <a:rPr lang="es-MX" sz="3200" dirty="0" smtClean="0">
                <a:solidFill>
                  <a:srgbClr val="002060"/>
                </a:solidFill>
              </a:rPr>
              <a:t>, plus </a:t>
            </a:r>
            <a:r>
              <a:rPr lang="es-MX" sz="3200" dirty="0" err="1" smtClean="0">
                <a:solidFill>
                  <a:srgbClr val="002060"/>
                </a:solidFill>
              </a:rPr>
              <a:t>ils</a:t>
            </a:r>
            <a:r>
              <a:rPr lang="es-MX" sz="3200" dirty="0" smtClean="0">
                <a:solidFill>
                  <a:srgbClr val="002060"/>
                </a:solidFill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</a:rPr>
              <a:t>apprennent</a:t>
            </a:r>
            <a:r>
              <a:rPr lang="es-MX" sz="3200" dirty="0" smtClean="0">
                <a:solidFill>
                  <a:srgbClr val="002060"/>
                </a:solidFill>
              </a:rPr>
              <a:t>, et en </a:t>
            </a:r>
            <a:r>
              <a:rPr lang="es-MX" sz="3200" dirty="0" err="1" smtClean="0">
                <a:solidFill>
                  <a:srgbClr val="002060"/>
                </a:solidFill>
              </a:rPr>
              <a:t>résultat</a:t>
            </a:r>
            <a:r>
              <a:rPr lang="es-MX" sz="3200" dirty="0" smtClean="0">
                <a:solidFill>
                  <a:srgbClr val="002060"/>
                </a:solidFill>
              </a:rPr>
              <a:t>, </a:t>
            </a:r>
            <a:r>
              <a:rPr lang="es-MX" sz="3200" dirty="0" err="1" smtClean="0">
                <a:solidFill>
                  <a:srgbClr val="002060"/>
                </a:solidFill>
              </a:rPr>
              <a:t>ils</a:t>
            </a:r>
            <a:r>
              <a:rPr lang="es-MX" sz="3200" dirty="0" smtClean="0">
                <a:solidFill>
                  <a:srgbClr val="002060"/>
                </a:solidFill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</a:rPr>
              <a:t>s’acceptent</a:t>
            </a:r>
            <a:r>
              <a:rPr lang="es-MX" sz="3200" dirty="0" smtClean="0">
                <a:solidFill>
                  <a:srgbClr val="002060"/>
                </a:solidFill>
              </a:rPr>
              <a:t> </a:t>
            </a:r>
            <a:r>
              <a:rPr lang="es-MX" sz="3200" dirty="0" err="1" smtClean="0">
                <a:solidFill>
                  <a:srgbClr val="002060"/>
                </a:solidFill>
              </a:rPr>
              <a:t>mieux</a:t>
            </a:r>
            <a:r>
              <a:rPr lang="es-MX" sz="3200" dirty="0" smtClean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7" name="TextBox 6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267744" y="404664"/>
            <a:ext cx="5688632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Deux</a:t>
            </a:r>
            <a:r>
              <a:rPr lang="es-MX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principes</a:t>
            </a:r>
            <a:r>
              <a:rPr lang="es-MX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généraux</a:t>
            </a:r>
            <a:r>
              <a:rPr lang="es-MX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guider</a:t>
            </a:r>
            <a:r>
              <a:rPr lang="es-MX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vos </a:t>
            </a:r>
            <a:r>
              <a:rPr lang="es-MX" sz="2400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vers</a:t>
            </a:r>
            <a:r>
              <a:rPr lang="es-MX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2400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maturité</a:t>
            </a:r>
            <a:r>
              <a:rPr lang="es-MX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et la capacité de </a:t>
            </a:r>
            <a:r>
              <a:rPr lang="es-MX" sz="2400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prendre</a:t>
            </a:r>
            <a:r>
              <a:rPr lang="es-MX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2400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décisions</a:t>
            </a:r>
            <a:r>
              <a:rPr lang="es-MX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:</a:t>
            </a:r>
          </a:p>
          <a:p>
            <a:endParaRPr lang="es-MX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</a:pP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Ne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faites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eux</a:t>
            </a:r>
            <a:r>
              <a:rPr lang="es-MX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ce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qui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pourrait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augmenter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sentiment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d’importance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en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l’accomplissant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eux-mêmes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901700" indent="-188913">
              <a:buFont typeface="Arial" charset="0"/>
              <a:buChar char="•"/>
            </a:pP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Ne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prenez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eux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aucune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décision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qu’ils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sont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capables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prendre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et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ainsi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apprendre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à partir de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ses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conséquences</a:t>
            </a:r>
            <a:r>
              <a:rPr lang="es-MX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ES_tradnl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315416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39752" y="404664"/>
            <a:ext cx="583264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29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000" b="1" i="1" spc="300" dirty="0" smtClean="0">
                <a:latin typeface="+mj-lt"/>
                <a:cs typeface="Arial" pitchFamily="34" charset="0"/>
              </a:rPr>
              <a:t>Ne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faites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pour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vos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enfants</a:t>
            </a:r>
            <a:r>
              <a:rPr lang="es-ES" sz="4000" b="1" i="1" spc="300" dirty="0">
                <a:latin typeface="+mj-lt"/>
                <a:cs typeface="Arial" pitchFamily="34" charset="0"/>
              </a:rPr>
              <a:t>  </a:t>
            </a:r>
            <a:r>
              <a:rPr lang="es-ES" sz="4000" b="1" i="1" spc="300" dirty="0" err="1">
                <a:latin typeface="+mj-lt"/>
                <a:cs typeface="Arial" pitchFamily="34" charset="0"/>
              </a:rPr>
              <a:t>rien</a:t>
            </a:r>
            <a:r>
              <a:rPr lang="es-ES" sz="4000" b="1" i="1" spc="300" dirty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dont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ils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bénéficieraient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à le faire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eux-mêmes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2060848"/>
            <a:ext cx="13051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CONFIANCE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7" name="TextBox 6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2110</TotalTime>
  <Words>956</Words>
  <Application>Microsoft Office PowerPoint</Application>
  <PresentationFormat>On-screen Show (4:3)</PresentationFormat>
  <Paragraphs>217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Tema de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WinuE</dc:creator>
  <cp:lastModifiedBy>Pamella Scott</cp:lastModifiedBy>
  <cp:revision>120</cp:revision>
  <dcterms:created xsi:type="dcterms:W3CDTF">2013-11-10T04:45:14Z</dcterms:created>
  <dcterms:modified xsi:type="dcterms:W3CDTF">2014-09-15T19:45:46Z</dcterms:modified>
</cp:coreProperties>
</file>